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56" r:id="rId5"/>
    <p:sldId id="259" r:id="rId6"/>
    <p:sldId id="257" r:id="rId7"/>
    <p:sldId id="265" r:id="rId8"/>
    <p:sldId id="258" r:id="rId9"/>
    <p:sldId id="271" r:id="rId10"/>
    <p:sldId id="260" r:id="rId11"/>
    <p:sldId id="261" r:id="rId12"/>
    <p:sldId id="262" r:id="rId13"/>
    <p:sldId id="263" r:id="rId14"/>
    <p:sldId id="264" r:id="rId15"/>
    <p:sldId id="266" r:id="rId16"/>
    <p:sldId id="267" r:id="rId17"/>
    <p:sldId id="270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947A4-1F53-42EF-B96D-CAE35EC6D3A9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A49AC-3368-49B1-B051-8338E4EA65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65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A49AC-3368-49B1-B051-8338E4EA652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5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A49AC-3368-49B1-B051-8338E4EA652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E0FD3-827B-4090-9A5F-343196499F56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BA78E-B10A-4540-AC26-F60DAB1190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E:\Videos\state%20and%20local%20government\SMP%20-%20Child%20Neglect.wmv" TargetMode="External"/><Relationship Id="rId1" Type="http://schemas.microsoft.com/office/2007/relationships/media" Target="file:///E:\Videos\state%20and%20local%20government\SMP%20-%20Child%20Neglect.wmv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4.jpeg"/><Relationship Id="rId2" Type="http://schemas.openxmlformats.org/officeDocument/2006/relationships/video" Target="file:///E:\Videos\state%20and%20local%20government\South%20Park%20-%20City%20Council%20meeting%20-%20homeless%20problem.wmv" TargetMode="External"/><Relationship Id="rId1" Type="http://schemas.microsoft.com/office/2007/relationships/media" Target="file:///E:\Videos\state%20and%20local%20government\South%20Park%20-%20City%20Council%20meeting%20-%20homeless%20problem.wmv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pload.wikimedia.org/wikipedia/commons/9/9e/1830constitution01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file:///E:\Videos\state%20and%20local%20government\General%20Assembly%20passes%202010%20budget%20WAVY.wmv" TargetMode="External"/><Relationship Id="rId7" Type="http://schemas.openxmlformats.org/officeDocument/2006/relationships/image" Target="../media/image11.png"/><Relationship Id="rId2" Type="http://schemas.openxmlformats.org/officeDocument/2006/relationships/video" Target="file:///E:\Videos\state%20and%20local%20government\2010%20General%20Assembly%20summary%20Ch.12.wmv" TargetMode="External"/><Relationship Id="rId1" Type="http://schemas.microsoft.com/office/2007/relationships/media" Target="file:///E:\Videos\state%20and%20local%20government\2010%20General%20Assembly%20summary%20Ch.12.wmv" TargetMode="Externa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4.xml"/><Relationship Id="rId4" Type="http://schemas.openxmlformats.org/officeDocument/2006/relationships/video" Target="file:///E:\Videos\state%20and%20local%20government\General%20Assembly%20passes%202010%20budget%20WAVY.wmv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.jpeg"/><Relationship Id="rId2" Type="http://schemas.openxmlformats.org/officeDocument/2006/relationships/video" Target="file:///E:\Videos\state%20and%20local%20government\McDonnell%20signs%20health%20mandate%20bill.wmv" TargetMode="External"/><Relationship Id="rId1" Type="http://schemas.microsoft.com/office/2007/relationships/media" Target="file:///E:\Videos\state%20and%20local%20government\McDonnell%20signs%20health%20mandate%20bill.wmv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State and Local Government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1266" name="Picture 2" descr="http://wwp.greenwichmeantime.com/time-zone/usa/virginia/images/state-flag-virgi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57400"/>
            <a:ext cx="5256654" cy="3495675"/>
          </a:xfrm>
          <a:prstGeom prst="rect">
            <a:avLst/>
          </a:prstGeom>
          <a:noFill/>
        </p:spPr>
      </p:pic>
      <p:pic>
        <p:nvPicPr>
          <p:cNvPr id="11268" name="Picture 4" descr="http://www.vbparents.com/PublishingImages/City%20se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133600"/>
            <a:ext cx="3295650" cy="3324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banet.org/rol/images/news_philippines_small_claims_courts_feat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752600"/>
            <a:ext cx="4470400" cy="3352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Judicial Branch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419600" cy="5334000"/>
          </a:xfrm>
        </p:spPr>
        <p:txBody>
          <a:bodyPr>
            <a:normAutofit lnSpcReduction="10000"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Virginia Trial Courts</a:t>
            </a:r>
            <a:r>
              <a:rPr lang="en-US" sz="2400" b="1" dirty="0" smtClean="0">
                <a:solidFill>
                  <a:schemeClr val="bg1"/>
                </a:solidFill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1"/>
                </a:solidFill>
              </a:rPr>
              <a:t>Small claims court</a:t>
            </a:r>
            <a:r>
              <a:rPr lang="en-US" sz="2400" b="1" dirty="0" smtClean="0">
                <a:solidFill>
                  <a:schemeClr val="bg1"/>
                </a:solidFill>
              </a:rPr>
              <a:t>: handles very small civil suits without lawyers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1"/>
                </a:solidFill>
              </a:rPr>
              <a:t>Juvenile Court</a:t>
            </a:r>
            <a:r>
              <a:rPr lang="en-US" sz="2400" b="1" dirty="0" smtClean="0">
                <a:solidFill>
                  <a:schemeClr val="bg1"/>
                </a:solidFill>
              </a:rPr>
              <a:t>: original jurisdiction in cases involving children and/or families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1"/>
                </a:solidFill>
              </a:rPr>
              <a:t>General District Court</a:t>
            </a:r>
            <a:r>
              <a:rPr lang="en-US" sz="2400" b="1" dirty="0" smtClean="0">
                <a:solidFill>
                  <a:schemeClr val="bg1"/>
                </a:solidFill>
              </a:rPr>
              <a:t>: original jurisdiction in misdemeanor criminal and smaller civil cases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1"/>
                </a:solidFill>
              </a:rPr>
              <a:t>Circuit Court</a:t>
            </a:r>
            <a:r>
              <a:rPr lang="en-US" sz="2400" b="1" dirty="0" smtClean="0">
                <a:solidFill>
                  <a:schemeClr val="bg1"/>
                </a:solidFill>
              </a:rPr>
              <a:t>: original jurisdiction in felony criminal and large civil cases</a:t>
            </a:r>
            <a:endParaRPr lang="en-US" sz="2400" b="1" u="sng" dirty="0" smtClean="0">
              <a:solidFill>
                <a:schemeClr val="bg1"/>
              </a:solidFill>
            </a:endParaRPr>
          </a:p>
          <a:p>
            <a:endParaRPr lang="en-US" sz="2400" b="1" u="sng" dirty="0" smtClean="0">
              <a:solidFill>
                <a:schemeClr val="bg1"/>
              </a:solidFill>
            </a:endParaRPr>
          </a:p>
          <a:p>
            <a:endParaRPr lang="en-US" sz="2400" b="1" u="sng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://virginiabeachhistory.org/courthouse1.jpg"/>
          <p:cNvPicPr>
            <a:picLocks noChangeAspect="1" noChangeArrowheads="1"/>
          </p:cNvPicPr>
          <p:nvPr/>
        </p:nvPicPr>
        <p:blipFill>
          <a:blip r:embed="rId5" cstate="print"/>
          <a:srcRect r="37500" b="18333"/>
          <a:stretch>
            <a:fillRect/>
          </a:stretch>
        </p:blipFill>
        <p:spPr bwMode="auto">
          <a:xfrm>
            <a:off x="4495800" y="1600200"/>
            <a:ext cx="4354286" cy="4267200"/>
          </a:xfrm>
          <a:prstGeom prst="rect">
            <a:avLst/>
          </a:prstGeom>
          <a:noFill/>
        </p:spPr>
      </p:pic>
      <p:pic>
        <p:nvPicPr>
          <p:cNvPr id="6" name="SMP - Child Neglec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21200" y="1752600"/>
            <a:ext cx="44704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Virginia Appellate Courts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038600" cy="4525963"/>
          </a:xfrm>
        </p:spPr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</a:rPr>
              <a:t>Court of Appeals of Virginia</a:t>
            </a:r>
            <a:r>
              <a:rPr lang="en-US" b="1" dirty="0" smtClean="0">
                <a:solidFill>
                  <a:schemeClr val="bg1"/>
                </a:solidFill>
              </a:rPr>
              <a:t>: appellate jurisdiction for all cases held in Virginia trial courts</a:t>
            </a:r>
          </a:p>
          <a:p>
            <a:r>
              <a:rPr lang="en-US" b="1" u="sng" dirty="0" smtClean="0">
                <a:solidFill>
                  <a:schemeClr val="bg1"/>
                </a:solidFill>
              </a:rPr>
              <a:t>Virginia Supreme Court</a:t>
            </a:r>
            <a:r>
              <a:rPr lang="en-US" b="1" dirty="0" smtClean="0">
                <a:solidFill>
                  <a:schemeClr val="bg1"/>
                </a:solidFill>
              </a:rPr>
              <a:t>:  final appellate jurisdiction in all cases on state law</a:t>
            </a:r>
            <a:endParaRPr lang="en-US" b="1" u="sng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://blog.nj.com/ledgerupdates_impact/2009/03/large_New-Jersey-Supreme-Court-Chambers.JPG"/>
          <p:cNvPicPr>
            <a:picLocks noChangeAspect="1" noChangeArrowheads="1"/>
          </p:cNvPicPr>
          <p:nvPr/>
        </p:nvPicPr>
        <p:blipFill>
          <a:blip r:embed="rId2" cstate="print"/>
          <a:srcRect l="14128"/>
          <a:stretch>
            <a:fillRect/>
          </a:stretch>
        </p:blipFill>
        <p:spPr bwMode="auto">
          <a:xfrm>
            <a:off x="4161888" y="1600200"/>
            <a:ext cx="4801137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eology.com/state-map/maps/virginia-county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149" y="2595220"/>
            <a:ext cx="8771251" cy="367223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Local Government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410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The State government shares its powers with a variety of local governments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There are three types, but no one place has more than one type</a:t>
            </a:r>
          </a:p>
          <a:p>
            <a:r>
              <a:rPr lang="en-US" sz="2400" u="sng" dirty="0" smtClean="0">
                <a:solidFill>
                  <a:schemeClr val="bg1"/>
                </a:solidFill>
              </a:rPr>
              <a:t>Virginia Local Governments</a:t>
            </a:r>
            <a:r>
              <a:rPr lang="en-US" sz="2400" dirty="0" smtClean="0">
                <a:solidFill>
                  <a:schemeClr val="bg1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</a:rPr>
              <a:t>C</a:t>
            </a:r>
            <a:r>
              <a:rPr lang="en-US" sz="2400" dirty="0" smtClean="0">
                <a:solidFill>
                  <a:schemeClr val="bg1"/>
                </a:solidFill>
              </a:rPr>
              <a:t>ity government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</a:rPr>
              <a:t>County government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</a:rPr>
              <a:t>Town government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150" name="Picture 6" descr="http://www.fairfaxcounty.gov/dpwes/images/construction/super_d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143000"/>
            <a:ext cx="3838575" cy="5114925"/>
          </a:xfrm>
          <a:prstGeom prst="rect">
            <a:avLst/>
          </a:prstGeom>
          <a:noFill/>
        </p:spPr>
      </p:pic>
      <p:pic>
        <p:nvPicPr>
          <p:cNvPr id="6152" name="Picture 8" descr="http://proceedings.esri.com/library/userconf/proc01/professional/papers/pap1067/p106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219200"/>
            <a:ext cx="4000500" cy="5114925"/>
          </a:xfrm>
          <a:prstGeom prst="rect">
            <a:avLst/>
          </a:prstGeom>
          <a:noFill/>
        </p:spPr>
      </p:pic>
      <p:pic>
        <p:nvPicPr>
          <p:cNvPr id="6154" name="Picture 10" descr="http://www.fairfaxhomesforsale.com/vienna-photos/welcome-to-vienna-va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9279"/>
            <a:ext cx="4343400" cy="328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portfolioweekly.com/Media/PublicationsArticle/PF0930_feature_sessoms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066800"/>
            <a:ext cx="3076575" cy="5103323"/>
          </a:xfrm>
          <a:prstGeom prst="rect">
            <a:avLst/>
          </a:prstGeom>
          <a:noFill/>
        </p:spPr>
      </p:pic>
      <p:pic>
        <p:nvPicPr>
          <p:cNvPr id="5128" name="Picture 8" descr="http://www.vbschools.com/online_pubs/kaleid/2009/05/images/68.jpg"/>
          <p:cNvPicPr>
            <a:picLocks noChangeAspect="1" noChangeArrowheads="1"/>
          </p:cNvPicPr>
          <p:nvPr/>
        </p:nvPicPr>
        <p:blipFill>
          <a:blip r:embed="rId5" cstate="print"/>
          <a:srcRect l="27111"/>
          <a:stretch>
            <a:fillRect/>
          </a:stretch>
        </p:blipFill>
        <p:spPr bwMode="auto">
          <a:xfrm>
            <a:off x="4800600" y="1371600"/>
            <a:ext cx="4086603" cy="4186276"/>
          </a:xfrm>
          <a:prstGeom prst="rect">
            <a:avLst/>
          </a:prstGeom>
          <a:noFill/>
        </p:spPr>
      </p:pic>
      <p:pic>
        <p:nvPicPr>
          <p:cNvPr id="5130" name="Picture 10" descr="http://www.vbgov.com/file_source/dept/webteam/Image/cm.jpg"/>
          <p:cNvPicPr>
            <a:picLocks noChangeAspect="1" noChangeArrowheads="1"/>
          </p:cNvPicPr>
          <p:nvPr/>
        </p:nvPicPr>
        <p:blipFill>
          <a:blip r:embed="rId6" cstate="print"/>
          <a:srcRect l="12598" b="5618"/>
          <a:stretch>
            <a:fillRect/>
          </a:stretch>
        </p:blipFill>
        <p:spPr bwMode="auto">
          <a:xfrm>
            <a:off x="5486400" y="1066800"/>
            <a:ext cx="3114675" cy="4714103"/>
          </a:xfrm>
          <a:prstGeom prst="rect">
            <a:avLst/>
          </a:prstGeom>
          <a:noFill/>
        </p:spPr>
      </p:pic>
      <p:pic>
        <p:nvPicPr>
          <p:cNvPr id="5132" name="Picture 12" descr="http://www.viennava.gov/Town_Departments/5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1828800"/>
            <a:ext cx="4419600" cy="3314700"/>
          </a:xfrm>
          <a:prstGeom prst="rect">
            <a:avLst/>
          </a:prstGeom>
          <a:noFill/>
        </p:spPr>
      </p:pic>
      <p:pic>
        <p:nvPicPr>
          <p:cNvPr id="5134" name="Picture 14" descr="http://www.army.mil/-images/2009/06/01/39768/army.mil-39768-2009-06-02-090619.jpg"/>
          <p:cNvPicPr>
            <a:picLocks noChangeAspect="1" noChangeArrowheads="1"/>
          </p:cNvPicPr>
          <p:nvPr/>
        </p:nvPicPr>
        <p:blipFill>
          <a:blip r:embed="rId8" cstate="print"/>
          <a:srcRect l="15752" r="22673"/>
          <a:stretch>
            <a:fillRect/>
          </a:stretch>
        </p:blipFill>
        <p:spPr bwMode="auto">
          <a:xfrm>
            <a:off x="5029200" y="1600200"/>
            <a:ext cx="3962400" cy="392684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Local Governments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724400" cy="5943600"/>
          </a:xfrm>
        </p:spPr>
        <p:txBody>
          <a:bodyPr>
            <a:normAutofit lnSpcReduction="10000"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City Government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City Council elected to make ordinances (city laws) and budget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Mayor elected to lead council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Elected School board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Full-time City Manager</a:t>
            </a:r>
          </a:p>
          <a:p>
            <a:pPr marL="457200" indent="-457200"/>
            <a:r>
              <a:rPr lang="en-US" sz="2400" b="1" u="sng" dirty="0" smtClean="0">
                <a:solidFill>
                  <a:schemeClr val="bg1"/>
                </a:solidFill>
              </a:rPr>
              <a:t>Town Government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Smaller than cities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Structure same as cities</a:t>
            </a:r>
          </a:p>
          <a:p>
            <a:pPr marL="457200" indent="-457200"/>
            <a:r>
              <a:rPr lang="en-US" sz="2400" b="1" u="sng" dirty="0" smtClean="0">
                <a:solidFill>
                  <a:schemeClr val="bg1"/>
                </a:solidFill>
              </a:rPr>
              <a:t>County  Government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Board of Supervisors elected to make ordinances and budget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Elected school board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Full-time County Manager</a:t>
            </a:r>
          </a:p>
          <a:p>
            <a:pPr marL="457200" indent="-457200">
              <a:buFont typeface="+mj-lt"/>
              <a:buAutoNum type="alphaLcPeriod"/>
            </a:pP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" name="South Park - City Council meeting - homeless problem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495800" y="1828800"/>
            <a:ext cx="44196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they have in common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4495800" cy="5334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Cities, counties and towns all have the following constitutional officers: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Commissioner of Revenue</a:t>
            </a:r>
            <a:r>
              <a:rPr lang="en-US" sz="2400" b="1" dirty="0" smtClean="0">
                <a:solidFill>
                  <a:schemeClr val="bg1"/>
                </a:solidFill>
              </a:rPr>
              <a:t>: assesses taxes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Sheriff</a:t>
            </a:r>
            <a:r>
              <a:rPr lang="en-US" sz="2400" b="1" dirty="0" smtClean="0">
                <a:solidFill>
                  <a:schemeClr val="bg1"/>
                </a:solidFill>
              </a:rPr>
              <a:t>: supervises jail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Clerk of Courts</a:t>
            </a:r>
            <a:r>
              <a:rPr lang="en-US" sz="2400" b="1" dirty="0" smtClean="0">
                <a:solidFill>
                  <a:schemeClr val="bg1"/>
                </a:solidFill>
              </a:rPr>
              <a:t>: runs the courts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Treasurer</a:t>
            </a:r>
            <a:r>
              <a:rPr lang="en-US" sz="2400" b="1" dirty="0" smtClean="0">
                <a:solidFill>
                  <a:schemeClr val="bg1"/>
                </a:solidFill>
              </a:rPr>
              <a:t>: collects and spends local government money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Commonwealth’s Attorney</a:t>
            </a:r>
            <a:r>
              <a:rPr lang="en-US" sz="2400" b="1" dirty="0" smtClean="0">
                <a:solidFill>
                  <a:schemeClr val="bg1"/>
                </a:solidFill>
              </a:rPr>
              <a:t>: chief prosecutor in court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media.hamptonroads.com/images/news/2006/08aug/kellam440x255.jpg"/>
          <p:cNvPicPr>
            <a:picLocks noChangeAspect="1" noChangeArrowheads="1"/>
          </p:cNvPicPr>
          <p:nvPr/>
        </p:nvPicPr>
        <p:blipFill>
          <a:blip r:embed="rId2" cstate="print"/>
          <a:srcRect l="20000" r="12727"/>
          <a:stretch>
            <a:fillRect/>
          </a:stretch>
        </p:blipFill>
        <p:spPr bwMode="auto">
          <a:xfrm>
            <a:off x="4876800" y="1676400"/>
            <a:ext cx="4038600" cy="3479200"/>
          </a:xfrm>
          <a:prstGeom prst="rect">
            <a:avLst/>
          </a:prstGeom>
          <a:noFill/>
        </p:spPr>
      </p:pic>
      <p:pic>
        <p:nvPicPr>
          <p:cNvPr id="2052" name="Picture 4" descr="http://cache2.asset-cache.net/xc/2590129.jpg?v=1&amp;c=IWSAsset&amp;k=2&amp;d=77BFBA49EF878921F7C3FC3F69D929FD2A1B0F5BADE963B5DCF8F361BCDD253527D53122537CD619E30A760B0D811297"/>
          <p:cNvPicPr>
            <a:picLocks noChangeAspect="1" noChangeArrowheads="1"/>
          </p:cNvPicPr>
          <p:nvPr/>
        </p:nvPicPr>
        <p:blipFill>
          <a:blip r:embed="rId3" cstate="print"/>
          <a:srcRect l="24467"/>
          <a:stretch>
            <a:fillRect/>
          </a:stretch>
        </p:blipFill>
        <p:spPr bwMode="auto">
          <a:xfrm>
            <a:off x="4724400" y="1667794"/>
            <a:ext cx="4197350" cy="3723355"/>
          </a:xfrm>
          <a:prstGeom prst="rect">
            <a:avLst/>
          </a:prstGeom>
          <a:noFill/>
        </p:spPr>
      </p:pic>
      <p:pic>
        <p:nvPicPr>
          <p:cNvPr id="2054" name="Picture 6" descr="http://vbgov.com/file_source/dept/courts/Circuit%20Court%20Clerk/Images/Tina%20Offical%20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371600"/>
            <a:ext cx="2867025" cy="4380814"/>
          </a:xfrm>
          <a:prstGeom prst="rect">
            <a:avLst/>
          </a:prstGeom>
          <a:noFill/>
        </p:spPr>
      </p:pic>
      <p:pic>
        <p:nvPicPr>
          <p:cNvPr id="2056" name="Picture 8" descr="John T. Atkinson - City Treasur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447800"/>
            <a:ext cx="3048000" cy="4463143"/>
          </a:xfrm>
          <a:prstGeom prst="rect">
            <a:avLst/>
          </a:prstGeom>
          <a:noFill/>
        </p:spPr>
      </p:pic>
      <p:pic>
        <p:nvPicPr>
          <p:cNvPr id="2058" name="Picture 10" descr="http://media.hamptonroads.com/cache/files/images/197431.jpg"/>
          <p:cNvPicPr>
            <a:picLocks noChangeAspect="1" noChangeArrowheads="1"/>
          </p:cNvPicPr>
          <p:nvPr/>
        </p:nvPicPr>
        <p:blipFill>
          <a:blip r:embed="rId6" cstate="print"/>
          <a:srcRect l="18667" r="13333"/>
          <a:stretch>
            <a:fillRect/>
          </a:stretch>
        </p:blipFill>
        <p:spPr bwMode="auto">
          <a:xfrm>
            <a:off x="4572000" y="1524000"/>
            <a:ext cx="4352544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irginia Bea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76400"/>
            <a:ext cx="4667249" cy="3733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Local Powers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419600" cy="5257800"/>
          </a:xfrm>
        </p:spPr>
        <p:txBody>
          <a:bodyPr>
            <a:normAutofit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Local Government powers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</a:rPr>
              <a:t>Some granted by VA Constitution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</a:rPr>
              <a:t>Vary from county to county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</a:rPr>
              <a:t>City charters list city powers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Enforce state and local law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Promote public health &amp; safety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Educate children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Protect the environment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Regulate land use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Levy and collect taxes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http://www.virginiamemory.com/docs/12-03-1867_08_0083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990600"/>
            <a:ext cx="4133850" cy="5522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Local Money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038600" cy="4525963"/>
          </a:xfrm>
        </p:spPr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</a:rPr>
              <a:t>Local Governments raise money by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Real estate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Selling bonds (loans)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Sales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User taxes (tolls, hotel &amp; restaurant taxes, etc)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Fees 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www.floridadisaster.org/mitigation/rcmp/hrg/images/risks/neighborhood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00200"/>
            <a:ext cx="4477069" cy="3353119"/>
          </a:xfrm>
          <a:prstGeom prst="rect">
            <a:avLst/>
          </a:prstGeom>
          <a:noFill/>
        </p:spPr>
      </p:pic>
      <p:pic>
        <p:nvPicPr>
          <p:cNvPr id="3076" name="Picture 4" descr="http://z.about.com/d/beginnersinvest/1/0/-/J/municipal-bond-certific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19200"/>
            <a:ext cx="3543300" cy="5416769"/>
          </a:xfrm>
          <a:prstGeom prst="rect">
            <a:avLst/>
          </a:prstGeom>
          <a:noFill/>
        </p:spPr>
      </p:pic>
      <p:pic>
        <p:nvPicPr>
          <p:cNvPr id="3078" name="Picture 6" descr="http://cdn.sheknows.com/articles/woman-checkout-line.jpg"/>
          <p:cNvPicPr>
            <a:picLocks noChangeAspect="1" noChangeArrowheads="1"/>
          </p:cNvPicPr>
          <p:nvPr/>
        </p:nvPicPr>
        <p:blipFill>
          <a:blip r:embed="rId4" cstate="print"/>
          <a:srcRect l="9333" r="9333"/>
          <a:stretch>
            <a:fillRect/>
          </a:stretch>
        </p:blipFill>
        <p:spPr bwMode="auto">
          <a:xfrm>
            <a:off x="4267200" y="1524000"/>
            <a:ext cx="4648200" cy="3800475"/>
          </a:xfrm>
          <a:prstGeom prst="rect">
            <a:avLst/>
          </a:prstGeom>
          <a:noFill/>
        </p:spPr>
      </p:pic>
      <p:pic>
        <p:nvPicPr>
          <p:cNvPr id="3080" name="Picture 8" descr="http://cache.virtualtourist.com/436252-Turnpike_toll_booth-New_Jerse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2286000"/>
            <a:ext cx="4395226" cy="2331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Federalism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838200"/>
            <a:ext cx="51054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All state governments are subject to the U.S. Constitution and federal government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Supremacy Clause</a:t>
            </a:r>
            <a:r>
              <a:rPr lang="en-US" sz="2400" b="1" dirty="0" smtClean="0">
                <a:solidFill>
                  <a:schemeClr val="bg1"/>
                </a:solidFill>
              </a:rPr>
              <a:t>: states that whenever state and federal government are in conflict, the federal government is supreme</a:t>
            </a:r>
            <a:endParaRPr lang="en-US" sz="2400" b="1" u="sng" dirty="0" smtClean="0">
              <a:solidFill>
                <a:schemeClr val="bg1"/>
              </a:solidFill>
            </a:endParaRP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Reserved Powers</a:t>
            </a:r>
            <a:r>
              <a:rPr lang="en-US" sz="2400" b="1" dirty="0" smtClean="0">
                <a:solidFill>
                  <a:schemeClr val="bg1"/>
                </a:solidFill>
              </a:rPr>
              <a:t> are those powers the Constitution grants to state governments alone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Denied Powers</a:t>
            </a:r>
            <a:r>
              <a:rPr lang="en-US" sz="2400" b="1" dirty="0" smtClean="0">
                <a:solidFill>
                  <a:schemeClr val="bg1"/>
                </a:solidFill>
              </a:rPr>
              <a:t> are those the federal government forbids the states from exercising (ex. Raising its own army, segregating people racially, etc.)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Federal Mandates</a:t>
            </a:r>
            <a:r>
              <a:rPr lang="en-US" sz="2400" b="1" dirty="0" smtClean="0">
                <a:solidFill>
                  <a:schemeClr val="bg1"/>
                </a:solidFill>
              </a:rPr>
              <a:t> are programs and/or rules that the federal government requires the states to carry out.  (ex. Medicaid, welfare, “No child left behind,” etc.)</a:t>
            </a:r>
            <a:endParaRPr lang="en-US" sz="2400" b="1" u="sng" dirty="0" smtClean="0">
              <a:solidFill>
                <a:schemeClr val="bg1"/>
              </a:solidFill>
            </a:endParaRPr>
          </a:p>
          <a:p>
            <a:endParaRPr lang="en-US" sz="2400" b="1" u="sng" dirty="0">
              <a:solidFill>
                <a:schemeClr val="bg1"/>
              </a:solidFill>
            </a:endParaRPr>
          </a:p>
        </p:txBody>
      </p:sp>
      <p:pic>
        <p:nvPicPr>
          <p:cNvPr id="16386" name="Picture 2" descr="http://www.srpublications.com/criminology/item/images2/law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95400"/>
            <a:ext cx="3724275" cy="4555662"/>
          </a:xfrm>
          <a:prstGeom prst="rect">
            <a:avLst/>
          </a:prstGeom>
          <a:noFill/>
        </p:spPr>
      </p:pic>
      <p:pic>
        <p:nvPicPr>
          <p:cNvPr id="16388" name="Picture 4" descr="http://www.noliberty.com/LittleRock1957.gif"/>
          <p:cNvPicPr>
            <a:picLocks noChangeAspect="1" noChangeArrowheads="1"/>
          </p:cNvPicPr>
          <p:nvPr/>
        </p:nvPicPr>
        <p:blipFill>
          <a:blip r:embed="rId3" cstate="print"/>
          <a:srcRect l="9600" r="18400"/>
          <a:stretch>
            <a:fillRect/>
          </a:stretch>
        </p:blipFill>
        <p:spPr bwMode="auto">
          <a:xfrm>
            <a:off x="5080754" y="1828799"/>
            <a:ext cx="3914245" cy="2924811"/>
          </a:xfrm>
          <a:prstGeom prst="rect">
            <a:avLst/>
          </a:prstGeom>
          <a:noFill/>
        </p:spPr>
      </p:pic>
      <p:pic>
        <p:nvPicPr>
          <p:cNvPr id="16390" name="Picture 6" descr="http://www.mysurgerywebsite.co.uk/website/S11486/files/docbaby.jpg"/>
          <p:cNvPicPr>
            <a:picLocks noChangeAspect="1" noChangeArrowheads="1"/>
          </p:cNvPicPr>
          <p:nvPr/>
        </p:nvPicPr>
        <p:blipFill>
          <a:blip r:embed="rId4" cstate="print"/>
          <a:srcRect l="16941" r="4000"/>
          <a:stretch>
            <a:fillRect/>
          </a:stretch>
        </p:blipFill>
        <p:spPr bwMode="auto">
          <a:xfrm>
            <a:off x="5105400" y="1600200"/>
            <a:ext cx="3813243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Virginia’s Constitution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990600"/>
            <a:ext cx="4648200" cy="56388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In 1776 Virginia was the first state to write its own Constitution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We are currently using the 7</a:t>
            </a:r>
            <a:r>
              <a:rPr lang="en-US" sz="2400" baseline="30000" dirty="0" smtClean="0">
                <a:solidFill>
                  <a:schemeClr val="bg1"/>
                </a:solidFill>
              </a:rPr>
              <a:t>th</a:t>
            </a:r>
            <a:r>
              <a:rPr lang="en-US" sz="2400" dirty="0" smtClean="0">
                <a:solidFill>
                  <a:schemeClr val="bg1"/>
                </a:solidFill>
              </a:rPr>
              <a:t> version of our Constitution, ratified in 1971</a:t>
            </a:r>
          </a:p>
          <a:p>
            <a:r>
              <a:rPr lang="en-US" sz="2400" b="1" u="sng" dirty="0" smtClean="0">
                <a:solidFill>
                  <a:schemeClr val="bg1"/>
                </a:solidFill>
              </a:rPr>
              <a:t>Virginia Constitution</a:t>
            </a:r>
            <a:r>
              <a:rPr lang="en-US" sz="2400" b="1" dirty="0" smtClean="0">
                <a:solidFill>
                  <a:schemeClr val="bg1"/>
                </a:solidFill>
              </a:rPr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defines and limits the powers of state government in Virginia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Grants some powers to local governments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Created a three branch government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Can be amended by the voters of Virginia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5362" name="Picture 2" descr="File:1830constitution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371600"/>
            <a:ext cx="4255752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Where does the money come from?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038600" cy="4525963"/>
          </a:xfrm>
        </p:spPr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</a:rPr>
              <a:t>How Virginia raises money for public goods and services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Sales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Corporate income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Individual income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Gasoline tax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Car registration and title fees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314" name="Picture 2" descr="http://www.virginiaparks.org/inc/images/virginia-money-graph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752600"/>
            <a:ext cx="4572000" cy="3657600"/>
          </a:xfrm>
          <a:prstGeom prst="rect">
            <a:avLst/>
          </a:prstGeom>
          <a:noFill/>
        </p:spPr>
      </p:pic>
      <p:pic>
        <p:nvPicPr>
          <p:cNvPr id="13316" name="Picture 4" descr="http://foreignpolicy.com/images/060809_gastaxes.jpg"/>
          <p:cNvPicPr>
            <a:picLocks noChangeAspect="1" noChangeArrowheads="1"/>
          </p:cNvPicPr>
          <p:nvPr/>
        </p:nvPicPr>
        <p:blipFill>
          <a:blip r:embed="rId3" cstate="print"/>
          <a:srcRect l="5333" r="12000"/>
          <a:stretch>
            <a:fillRect/>
          </a:stretch>
        </p:blipFill>
        <p:spPr bwMode="auto">
          <a:xfrm>
            <a:off x="4191000" y="1752600"/>
            <a:ext cx="4724400" cy="3390900"/>
          </a:xfrm>
          <a:prstGeom prst="rect">
            <a:avLst/>
          </a:prstGeom>
          <a:noFill/>
        </p:spPr>
      </p:pic>
      <p:pic>
        <p:nvPicPr>
          <p:cNvPr id="13318" name="Picture 6" descr="http://bothsidesofthefence.files.wordpress.com/2009/06/fail-owned-virginia-license-plate-fail.jpg"/>
          <p:cNvPicPr>
            <a:picLocks noChangeAspect="1" noChangeArrowheads="1"/>
          </p:cNvPicPr>
          <p:nvPr/>
        </p:nvPicPr>
        <p:blipFill>
          <a:blip r:embed="rId4" cstate="print"/>
          <a:srcRect l="8000" r="10400" b="6827"/>
          <a:stretch>
            <a:fillRect/>
          </a:stretch>
        </p:blipFill>
        <p:spPr bwMode="auto">
          <a:xfrm>
            <a:off x="4114800" y="2362200"/>
            <a:ext cx="4690241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State Legislative Branch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5029200"/>
          </a:xfrm>
        </p:spPr>
        <p:txBody>
          <a:bodyPr/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General Assembly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Is the state legislature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Bicameral (Senate &amp; House of Delegates)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Meets annually for a fixed number of days (part-time)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Makes laws for Virginia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Approves biennial (2 year) budget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Levies and collects state taxes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  <a:p>
            <a:endParaRPr lang="en-US" b="1" u="sng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citizentom.files.wordpress.com/2008/06/virginia_capitol_hillier1806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1447800"/>
            <a:ext cx="4433677" cy="4346400"/>
          </a:xfrm>
          <a:prstGeom prst="rect">
            <a:avLst/>
          </a:prstGeom>
          <a:noFill/>
        </p:spPr>
      </p:pic>
      <p:pic>
        <p:nvPicPr>
          <p:cNvPr id="5" name="2010 General Assembly summary Ch.1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95800" y="1828800"/>
            <a:ext cx="4368800" cy="3276600"/>
          </a:xfrm>
          <a:prstGeom prst="rect">
            <a:avLst/>
          </a:prstGeom>
        </p:spPr>
      </p:pic>
      <p:pic>
        <p:nvPicPr>
          <p:cNvPr id="6" name="General Assembly passes 2010 budget WAVY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419600" y="17526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How state laws are made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754563"/>
          </a:xfrm>
        </p:spPr>
        <p:txBody>
          <a:bodyPr>
            <a:no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</a:rPr>
              <a:t>State laws are made by:</a:t>
            </a:r>
            <a:endParaRPr lang="en-US" b="1" dirty="0" smtClean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Proposed by member of General Assembly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Worked on in committee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Floor Debate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Floor vote in both houses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Signed (or vetoed) by Governor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saliaquinto.com/2007/02/28/DSC_0354thm.JPG"/>
          <p:cNvPicPr>
            <a:picLocks noChangeAspect="1" noChangeArrowheads="1"/>
          </p:cNvPicPr>
          <p:nvPr/>
        </p:nvPicPr>
        <p:blipFill>
          <a:blip r:embed="rId5" cstate="print"/>
          <a:srcRect r="30357"/>
          <a:stretch>
            <a:fillRect/>
          </a:stretch>
        </p:blipFill>
        <p:spPr bwMode="auto">
          <a:xfrm>
            <a:off x="4648200" y="1745762"/>
            <a:ext cx="4267200" cy="4075723"/>
          </a:xfrm>
          <a:prstGeom prst="rect">
            <a:avLst/>
          </a:prstGeom>
          <a:noFill/>
        </p:spPr>
      </p:pic>
      <p:pic>
        <p:nvPicPr>
          <p:cNvPr id="1028" name="Picture 4" descr="http://www.vetmed.vt.edu/news/vs/nov06/img/house.jpg"/>
          <p:cNvPicPr>
            <a:picLocks noChangeAspect="1" noChangeArrowheads="1"/>
          </p:cNvPicPr>
          <p:nvPr/>
        </p:nvPicPr>
        <p:blipFill>
          <a:blip r:embed="rId6" cstate="print"/>
          <a:srcRect l="5098" b="35175"/>
          <a:stretch>
            <a:fillRect/>
          </a:stretch>
        </p:blipFill>
        <p:spPr bwMode="auto">
          <a:xfrm>
            <a:off x="4495800" y="1698520"/>
            <a:ext cx="4441804" cy="3391005"/>
          </a:xfrm>
          <a:prstGeom prst="rect">
            <a:avLst/>
          </a:prstGeom>
          <a:noFill/>
        </p:spPr>
      </p:pic>
      <p:pic>
        <p:nvPicPr>
          <p:cNvPr id="1030" name="Picture 6" descr="http://media.kentucky.com/smedia/2010/01/05/22/100105LegMainacb178.standalone.prod_affiliate.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1828800"/>
            <a:ext cx="4343400" cy="3619500"/>
          </a:xfrm>
          <a:prstGeom prst="rect">
            <a:avLst/>
          </a:prstGeom>
          <a:noFill/>
        </p:spPr>
      </p:pic>
      <p:pic>
        <p:nvPicPr>
          <p:cNvPr id="1032" name="Picture 8" descr="http://progress-index.com/polopoly_fs/1.564619!/image/845969425.jpg_gen/derivatives/landscape_490/8459694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07506" y="1752601"/>
            <a:ext cx="4226943" cy="3200400"/>
          </a:xfrm>
          <a:prstGeom prst="rect">
            <a:avLst/>
          </a:prstGeom>
          <a:noFill/>
        </p:spPr>
      </p:pic>
      <p:pic>
        <p:nvPicPr>
          <p:cNvPr id="9" name="McDonnell signs health mandate bil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495800" y="2133600"/>
            <a:ext cx="44450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State Executive Branch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3962400" cy="5334000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</a:rPr>
              <a:t>Virginia Executive Branch</a:t>
            </a:r>
            <a:endParaRPr lang="en-US" b="1" dirty="0" smtClean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Enforces and administers state laws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Provides services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Regulates aspects of business and the economy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Led by the Governor</a:t>
            </a:r>
          </a:p>
          <a:p>
            <a:pPr marL="457200" indent="-457200">
              <a:buNone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95426"/>
            <a:ext cx="35052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Governor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572000" cy="5257800"/>
          </a:xfrm>
        </p:spPr>
        <p:txBody>
          <a:bodyPr>
            <a:normAutofit lnSpcReduction="10000"/>
          </a:bodyPr>
          <a:lstStyle/>
          <a:p>
            <a:pPr marL="457200" indent="-457200"/>
            <a:r>
              <a:rPr lang="en-US" b="1" u="sng" dirty="0" smtClean="0">
                <a:solidFill>
                  <a:schemeClr val="bg1"/>
                </a:solidFill>
              </a:rPr>
              <a:t>Governor of Virginia</a:t>
            </a:r>
            <a:endParaRPr lang="en-US" b="1" dirty="0" smtClean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Serves one 4 year term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Prepares state budget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Appoints cabinet officials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Grants pardons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Approves or vetoes legislation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Fills role of Chief of State, Chief legislator, Chief Administrator and Commander-in-Chief of National Guard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</a:rPr>
              <a:t>Terry </a:t>
            </a:r>
            <a:r>
              <a:rPr lang="en-US" sz="2400" b="1" dirty="0" err="1" smtClean="0">
                <a:solidFill>
                  <a:schemeClr val="bg1"/>
                </a:solidFill>
              </a:rPr>
              <a:t>McAuliff</a:t>
            </a:r>
            <a:r>
              <a:rPr lang="en-US" sz="2400" b="1" dirty="0" smtClean="0">
                <a:solidFill>
                  <a:schemeClr val="bg1"/>
                </a:solidFill>
              </a:rPr>
              <a:t> is current Governor</a:t>
            </a:r>
          </a:p>
          <a:p>
            <a:pPr marL="514350" indent="-514350">
              <a:buFont typeface="+mj-lt"/>
              <a:buAutoNum type="arabicPeriod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57200" indent="-457200"/>
            <a:endParaRPr lang="en-US" b="1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143000"/>
            <a:ext cx="3441123" cy="516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Other Executive Officers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724400" cy="53340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solidFill>
                  <a:schemeClr val="bg1"/>
                </a:solidFill>
              </a:rPr>
              <a:t>Lieutenant Governor</a:t>
            </a:r>
            <a:r>
              <a:rPr lang="en-US" sz="2600" b="1" dirty="0" smtClean="0">
                <a:solidFill>
                  <a:schemeClr val="bg1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Serves 4 year term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Takes over if Governor cannot finish term</a:t>
            </a:r>
          </a:p>
          <a:p>
            <a:r>
              <a:rPr lang="en-US" sz="2600" b="1" u="sng" dirty="0" smtClean="0">
                <a:solidFill>
                  <a:schemeClr val="bg1"/>
                </a:solidFill>
              </a:rPr>
              <a:t>Attorney General</a:t>
            </a:r>
            <a:r>
              <a:rPr lang="en-US" sz="2600" b="1" dirty="0" smtClean="0">
                <a:solidFill>
                  <a:schemeClr val="bg1"/>
                </a:solidFill>
              </a:rPr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serves 4 year term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Top lawyer for state government</a:t>
            </a:r>
          </a:p>
          <a:p>
            <a:pPr marL="514350" indent="-514350"/>
            <a:r>
              <a:rPr lang="en-US" sz="2600" b="1" u="sng" dirty="0" smtClean="0">
                <a:solidFill>
                  <a:schemeClr val="bg1"/>
                </a:solidFill>
              </a:rPr>
              <a:t>Cabinet Secretaries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Lead executive departments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b="1" dirty="0" smtClean="0">
                <a:solidFill>
                  <a:schemeClr val="bg1"/>
                </a:solidFill>
              </a:rPr>
              <a:t>Carry out the laws</a:t>
            </a:r>
          </a:p>
          <a:p>
            <a:pPr>
              <a:buNone/>
            </a:pPr>
            <a:endParaRPr lang="en-US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299" y="4191000"/>
            <a:ext cx="3909501" cy="2602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256" y="1219200"/>
            <a:ext cx="1796143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600200"/>
            <a:ext cx="1794393" cy="251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E3C3F9E90C884C80050D0F153243D1" ma:contentTypeVersion="0" ma:contentTypeDescription="Create a new document." ma:contentTypeScope="" ma:versionID="985ba0cf55f7d187582e2b0435f7883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f182d22d1788fc550c5f914e2fbbdd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9A202-4E67-4488-B5CD-8ABC883947A0}">
  <ds:schemaRefs>
    <ds:schemaRef ds:uri="http://schemas.microsoft.com/office/infopath/2007/PartnerControls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D97DAC8-DF9E-4228-B317-DBFC6F9892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A8F8AE2-A61C-482F-A74C-58F911938E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683</Words>
  <Application>Microsoft Office PowerPoint</Application>
  <PresentationFormat>On-screen Show (4:3)</PresentationFormat>
  <Paragraphs>123</Paragraphs>
  <Slides>16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State and Local Government</vt:lpstr>
      <vt:lpstr>Federalism</vt:lpstr>
      <vt:lpstr>Virginia’s Constitution</vt:lpstr>
      <vt:lpstr>Where does the money come from?</vt:lpstr>
      <vt:lpstr>State Legislative Branch</vt:lpstr>
      <vt:lpstr>How state laws are made</vt:lpstr>
      <vt:lpstr>State Executive Branch</vt:lpstr>
      <vt:lpstr>Governor</vt:lpstr>
      <vt:lpstr>Other Executive Officers</vt:lpstr>
      <vt:lpstr>Judicial Branch</vt:lpstr>
      <vt:lpstr>Virginia Appellate Courts</vt:lpstr>
      <vt:lpstr>Local Government</vt:lpstr>
      <vt:lpstr>Local Governments</vt:lpstr>
      <vt:lpstr>What they have in common</vt:lpstr>
      <vt:lpstr>Local Powers</vt:lpstr>
      <vt:lpstr>Local Money</vt:lpstr>
    </vt:vector>
  </TitlesOfParts>
  <Company>Virginia Beach City Public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and Local Government</dc:title>
  <dc:creator>Osama Agami</dc:creator>
  <cp:lastModifiedBy>Phillip</cp:lastModifiedBy>
  <cp:revision>82</cp:revision>
  <dcterms:created xsi:type="dcterms:W3CDTF">2010-03-30T13:08:56Z</dcterms:created>
  <dcterms:modified xsi:type="dcterms:W3CDTF">2016-04-26T12:48:14Z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0x0101002BE3C3F9E90C884C80050D0F153243D1</vt:lpwstr>
  </property>
</Properties>
</file>